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282-75FA-49C3-8389-D869DE4ECF6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ABB0-E534-43F3-AE65-8CE957A16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282-75FA-49C3-8389-D869DE4ECF6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ABB0-E534-43F3-AE65-8CE957A16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282-75FA-49C3-8389-D869DE4ECF6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ABB0-E534-43F3-AE65-8CE957A1657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282-75FA-49C3-8389-D869DE4ECF6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ABB0-E534-43F3-AE65-8CE957A165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282-75FA-49C3-8389-D869DE4ECF6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ABB0-E534-43F3-AE65-8CE957A16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282-75FA-49C3-8389-D869DE4ECF6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ABB0-E534-43F3-AE65-8CE957A165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282-75FA-49C3-8389-D869DE4ECF6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ABB0-E534-43F3-AE65-8CE957A16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282-75FA-49C3-8389-D869DE4ECF6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ABB0-E534-43F3-AE65-8CE957A16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282-75FA-49C3-8389-D869DE4ECF6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ABB0-E534-43F3-AE65-8CE957A16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282-75FA-49C3-8389-D869DE4ECF6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ABB0-E534-43F3-AE65-8CE957A1657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282-75FA-49C3-8389-D869DE4ECF6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ABB0-E534-43F3-AE65-8CE957A165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20A282-75FA-49C3-8389-D869DE4ECF6B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499ABB0-E534-43F3-AE65-8CE957A165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pts.gallaudet.edu/englishworks/writing/notecard.html#paraphrase" TargetMode="External"/><Relationship Id="rId2" Type="http://schemas.openxmlformats.org/officeDocument/2006/relationships/hyperlink" Target="http://depts.gallaudet.edu/englishworks/writing/notecard.html#p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depts.gallaudet.edu/englishworks/writing/notecard.html#topic" TargetMode="External"/><Relationship Id="rId4" Type="http://schemas.openxmlformats.org/officeDocument/2006/relationships/hyperlink" Target="http://depts.gallaudet.edu/englishworks/writing/notecard.html#sourc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Notecards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81274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6962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ea typeface="ＭＳ Ｐゴシック" charset="-128"/>
              </a:rPr>
              <a:t>Organized by Card Topic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>
                <a:ea typeface="ＭＳ Ｐゴシック" charset="-128"/>
              </a:rPr>
              <a:t>Sample Note Cards</a:t>
            </a:r>
          </a:p>
        </p:txBody>
      </p:sp>
      <p:pic>
        <p:nvPicPr>
          <p:cNvPr id="34820" name="Picture 5" descr="the image of some noteca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6705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53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6962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>
                <a:ea typeface="ＭＳ Ｐゴシック" charset="-128"/>
              </a:rPr>
              <a:t>Information for this presentation came from the following source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ea typeface="ＭＳ Ｐゴシック" charset="-128"/>
              </a:rPr>
              <a:t>“Researching and Organizing Your Paper:</a:t>
            </a:r>
            <a:br>
              <a:rPr lang="en-US" altLang="en-US" sz="2800" smtClean="0">
                <a:ea typeface="ＭＳ Ｐゴシック" charset="-128"/>
              </a:rPr>
            </a:br>
            <a:r>
              <a:rPr lang="en-US" altLang="en-US" sz="2800" smtClean="0">
                <a:ea typeface="ＭＳ Ｐゴシック" charset="-128"/>
              </a:rPr>
              <a:t>The Note Card System.”  </a:t>
            </a:r>
            <a:r>
              <a:rPr lang="en-US" altLang="en-US" sz="2800" u="sng" smtClean="0">
                <a:ea typeface="ＭＳ Ｐゴシック" charset="-128"/>
              </a:rPr>
              <a:t>English Works!</a:t>
            </a:r>
            <a:r>
              <a:rPr lang="en-US" altLang="en-US" sz="2800" smtClean="0">
                <a:ea typeface="ＭＳ Ｐゴシック" charset="-128"/>
              </a:rPr>
              <a:t> at Gallaudet University, Washington, D.C. Published: 1997-present.  Retrieved 7 March, 2006. &lt;http://depts.gallaudet.edu/englishworks/writing/notecard.html&gt;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Citing my source!!</a:t>
            </a:r>
          </a:p>
        </p:txBody>
      </p:sp>
    </p:spTree>
    <p:extLst>
      <p:ext uri="{BB962C8B-B14F-4D97-AF65-F5344CB8AC3E}">
        <p14:creationId xmlns:p14="http://schemas.microsoft.com/office/powerpoint/2010/main" val="39050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696200" cy="32766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Notecards are 3x5 index cards with only one, just one, no more than one fact per card.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There are 4 components to making an MLA notecard.  Example on next slide.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What is a research </a:t>
            </a:r>
            <a:br>
              <a:rPr lang="en-US" altLang="en-US" smtClean="0">
                <a:ea typeface="ＭＳ Ｐゴシック" charset="-128"/>
              </a:rPr>
            </a:br>
            <a:r>
              <a:rPr lang="en-US" altLang="en-US" smtClean="0">
                <a:ea typeface="ＭＳ Ｐゴシック" charset="-128"/>
              </a:rPr>
              <a:t>note card?</a:t>
            </a:r>
          </a:p>
        </p:txBody>
      </p:sp>
    </p:spTree>
    <p:extLst>
      <p:ext uri="{BB962C8B-B14F-4D97-AF65-F5344CB8AC3E}">
        <p14:creationId xmlns:p14="http://schemas.microsoft.com/office/powerpoint/2010/main" val="22366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696200" cy="35226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ea typeface="ＭＳ Ｐゴシック" charset="-128"/>
              </a:rPr>
              <a:t>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4 Items to include on card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2500313" y="2343150"/>
            <a:ext cx="4133850" cy="2171700"/>
            <a:chOff x="15" y="30"/>
            <a:chExt cx="6510" cy="3420"/>
          </a:xfrm>
        </p:grpSpPr>
        <p:sp>
          <p:nvSpPr>
            <p:cNvPr id="27655" name="Rectangle 5">
              <a:hlinkClick r:id="rId2"/>
            </p:cNvPr>
            <p:cNvSpPr>
              <a:spLocks noChangeArrowheads="1"/>
            </p:cNvSpPr>
            <p:nvPr/>
          </p:nvSpPr>
          <p:spPr bwMode="auto">
            <a:xfrm>
              <a:off x="4050" y="3030"/>
              <a:ext cx="240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56" name="Rectangle 6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15" y="3030"/>
              <a:ext cx="283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57" name="Rectangle 7">
              <a:hlinkClick r:id="rId4"/>
            </p:cNvPr>
            <p:cNvSpPr>
              <a:spLocks noChangeArrowheads="1"/>
            </p:cNvSpPr>
            <p:nvPr/>
          </p:nvSpPr>
          <p:spPr bwMode="auto">
            <a:xfrm>
              <a:off x="2775" y="30"/>
              <a:ext cx="3750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58" name="Rectangle 8">
              <a:hlinkClick r:id="rId5"/>
            </p:cNvPr>
            <p:cNvSpPr>
              <a:spLocks noChangeArrowheads="1"/>
            </p:cNvSpPr>
            <p:nvPr/>
          </p:nvSpPr>
          <p:spPr bwMode="auto">
            <a:xfrm>
              <a:off x="525" y="30"/>
              <a:ext cx="97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2490788" y="2324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pic>
        <p:nvPicPr>
          <p:cNvPr id="27654" name="Picture 10" descr="the image of a big notecard with explanation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7620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00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charset="-128"/>
              </a:rPr>
              <a:t>As you find interesting facts about your topic, you will write them down. </a:t>
            </a:r>
          </a:p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charset="-128"/>
              </a:rPr>
              <a:t>Each idea should be </a:t>
            </a:r>
            <a:r>
              <a:rPr lang="en-US" altLang="en-US" b="1" smtClean="0">
                <a:latin typeface="Arial" charset="0"/>
                <a:ea typeface="ＭＳ Ｐゴシック" charset="-128"/>
              </a:rPr>
              <a:t>paraphrased/summarized </a:t>
            </a:r>
            <a:r>
              <a:rPr lang="en-US" altLang="en-US" smtClean="0">
                <a:latin typeface="Arial" charset="0"/>
                <a:ea typeface="ＭＳ Ｐゴシック" charset="-128"/>
              </a:rPr>
              <a:t>(in your own words) or </a:t>
            </a:r>
            <a:r>
              <a:rPr lang="en-US" altLang="en-US" b="1" smtClean="0">
                <a:latin typeface="Arial" charset="0"/>
                <a:ea typeface="ＭＳ Ｐゴシック" charset="-128"/>
              </a:rPr>
              <a:t>quoted</a:t>
            </a:r>
            <a:r>
              <a:rPr lang="en-US" altLang="en-US" smtClean="0">
                <a:latin typeface="Arial" charset="0"/>
                <a:ea typeface="ＭＳ Ｐゴシック" charset="-128"/>
              </a:rPr>
              <a:t> and written on a card.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So, what goes on the Note Card??</a:t>
            </a:r>
          </a:p>
        </p:txBody>
      </p:sp>
    </p:spTree>
    <p:extLst>
      <p:ext uri="{BB962C8B-B14F-4D97-AF65-F5344CB8AC3E}">
        <p14:creationId xmlns:p14="http://schemas.microsoft.com/office/powerpoint/2010/main" val="395364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133600"/>
            <a:ext cx="6629400" cy="3962400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ea typeface="ＭＳ Ｐゴシック" charset="-128"/>
              </a:rPr>
              <a:t>Paraphrase/Summarize</a:t>
            </a:r>
            <a:r>
              <a:rPr lang="en-US" altLang="en-US" sz="2400" smtClean="0">
                <a:ea typeface="ＭＳ Ｐゴシック" charset="-128"/>
              </a:rPr>
              <a:t>—shorter, in your own words; rewrite what the author said </a:t>
            </a:r>
          </a:p>
          <a:p>
            <a:pPr eaLnBrk="1" hangingPunct="1">
              <a:buFontTx/>
              <a:buNone/>
            </a:pPr>
            <a:endParaRPr lang="en-US" altLang="en-US" sz="2400" smtClean="0">
              <a:ea typeface="ＭＳ Ｐゴシック" charset="-128"/>
            </a:endParaRPr>
          </a:p>
          <a:p>
            <a:pPr eaLnBrk="1" hangingPunct="1"/>
            <a:r>
              <a:rPr lang="en-US" altLang="en-US" sz="2400" b="1" smtClean="0">
                <a:ea typeface="ＭＳ Ｐゴシック" charset="-128"/>
              </a:rPr>
              <a:t>Quote—</a:t>
            </a:r>
            <a:r>
              <a:rPr lang="en-US" altLang="en-US" sz="2400" smtClean="0">
                <a:ea typeface="ＭＳ Ｐゴシック" charset="-128"/>
              </a:rPr>
              <a:t>stating exactly what the author said; must use quotation marks</a:t>
            </a:r>
          </a:p>
          <a:p>
            <a:pPr eaLnBrk="1" hangingPunct="1"/>
            <a:endParaRPr lang="en-US" altLang="en-US" sz="2800" b="1" smtClean="0">
              <a:ea typeface="ＭＳ Ｐゴシック" charset="-128"/>
            </a:endParaRPr>
          </a:p>
          <a:p>
            <a:pPr eaLnBrk="1" hangingPunct="1">
              <a:buFontTx/>
              <a:buNone/>
            </a:pPr>
            <a:r>
              <a:rPr lang="en-US" altLang="en-US" sz="2800" b="1" smtClean="0">
                <a:ea typeface="ＭＳ Ｐゴシック" charset="-128"/>
              </a:rPr>
              <a:t>	</a:t>
            </a:r>
            <a:r>
              <a:rPr lang="en-US" altLang="en-US" sz="2400" b="1" smtClean="0">
                <a:ea typeface="ＭＳ Ｐゴシック" charset="-128"/>
              </a:rPr>
              <a:t>DON’T PLAGIARIZE!!!! </a:t>
            </a:r>
            <a:r>
              <a:rPr lang="en-US" altLang="en-US" sz="2400" smtClean="0">
                <a:ea typeface="ＭＳ Ｐゴシック" charset="-128"/>
              </a:rPr>
              <a:t>ALWAYS GIVE THE CREDIT TO THE REAL AUTHOR!</a:t>
            </a:r>
            <a:endParaRPr lang="en-US" altLang="en-US" sz="2800" b="1" smtClean="0">
              <a:ea typeface="ＭＳ Ｐゴシック" charset="-128"/>
            </a:endParaRPr>
          </a:p>
          <a:p>
            <a:pPr eaLnBrk="1" hangingPunct="1">
              <a:buFontTx/>
              <a:buNone/>
            </a:pPr>
            <a:endParaRPr lang="en-US" altLang="en-US" sz="2800" b="1" smtClean="0">
              <a:ea typeface="ＭＳ Ｐゴシック" charset="-128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6870700" cy="12192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ea typeface="ＭＳ Ｐゴシック" charset="-128"/>
              </a:rPr>
              <a:t>How do you record information on the notecard?</a:t>
            </a:r>
          </a:p>
        </p:txBody>
      </p:sp>
    </p:spTree>
    <p:extLst>
      <p:ext uri="{BB962C8B-B14F-4D97-AF65-F5344CB8AC3E}">
        <p14:creationId xmlns:p14="http://schemas.microsoft.com/office/powerpoint/2010/main" val="5145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696200" cy="3276600"/>
          </a:xfrm>
        </p:spPr>
        <p:txBody>
          <a:bodyPr/>
          <a:lstStyle/>
          <a:p>
            <a:pPr eaLnBrk="1" hangingPunct="1"/>
            <a:r>
              <a:rPr lang="en-US" altLang="en-US" sz="2800" i="1" smtClean="0">
                <a:ea typeface="ＭＳ Ｐゴシック" charset="-128"/>
              </a:rPr>
              <a:t>It's like lip-synching to someone else's voice and accepting the applause and rewards for yourself.</a:t>
            </a:r>
            <a:r>
              <a:rPr lang="en-US" altLang="en-US" sz="2800" smtClean="0">
                <a:ea typeface="ＭＳ Ｐゴシック" charset="-128"/>
              </a:rPr>
              <a:t> </a:t>
            </a:r>
          </a:p>
          <a:p>
            <a:pPr eaLnBrk="1" hangingPunct="1">
              <a:buFontTx/>
              <a:buNone/>
            </a:pPr>
            <a:endParaRPr lang="en-US" altLang="en-US" sz="2800" smtClean="0">
              <a:ea typeface="ＭＳ Ｐゴシック" charset="-128"/>
            </a:endParaRPr>
          </a:p>
          <a:p>
            <a:pPr eaLnBrk="1" hangingPunct="1"/>
            <a:r>
              <a:rPr lang="en-US" altLang="en-US" sz="2800" smtClean="0">
                <a:ea typeface="ＭＳ Ｐゴシック" charset="-128"/>
              </a:rPr>
              <a:t>IF YOU PLAGIARIZE, YOU WILL FAIL!!! …any time you take a writer’s words and use them as your own, you are plagiarizing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PLAGIARISM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1447800" y="304800"/>
            <a:ext cx="5410200" cy="1981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C0C0C0">
              <a:alpha val="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2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>
              <a:ea typeface="ＭＳ Ｐゴシック" charset="-128"/>
            </a:endParaRPr>
          </a:p>
          <a:p>
            <a:pPr eaLnBrk="1" hangingPunct="1">
              <a:buFontTx/>
              <a:buNone/>
            </a:pPr>
            <a:endParaRPr lang="en-US" altLang="en-US" smtClean="0">
              <a:ea typeface="ＭＳ Ｐゴシック" charset="-128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1.  Card Topic</a:t>
            </a:r>
          </a:p>
        </p:txBody>
      </p:sp>
      <p:pic>
        <p:nvPicPr>
          <p:cNvPr id="31748" name="Picture 4" descr="the image of a notecard with a mark on top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57600"/>
            <a:ext cx="45720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762000"/>
            <a:ext cx="78486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Topic is the kind of information on the card.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Think of it as the </a:t>
            </a:r>
            <a:r>
              <a:rPr lang="en-US" altLang="en-US" sz="2800" i="1"/>
              <a:t>title,</a:t>
            </a:r>
            <a:r>
              <a:rPr lang="en-US" altLang="en-US" sz="2800"/>
              <a:t> or </a:t>
            </a:r>
            <a:r>
              <a:rPr lang="en-US" altLang="en-US" sz="2800" i="1"/>
              <a:t>main idea</a:t>
            </a:r>
            <a:r>
              <a:rPr lang="en-US" altLang="en-US" sz="2800"/>
              <a:t> of the card. After writing down the information, figure out how you could briefly categorize, or title it. </a:t>
            </a:r>
          </a:p>
          <a:p>
            <a:pPr eaLnBrk="1" hangingPunct="1"/>
            <a:endParaRPr lang="en-US" altLang="en-US" sz="2800"/>
          </a:p>
          <a:p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42133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  <a:ea typeface="ＭＳ Ｐゴシック" charset="-128"/>
                <a:cs typeface="Arial" charset="0"/>
              </a:rPr>
              <a:t>The </a:t>
            </a:r>
            <a:r>
              <a:rPr lang="en-US" altLang="en-US" sz="2800" b="1" u="sng" smtClean="0">
                <a:latin typeface="Arial" charset="0"/>
                <a:ea typeface="ＭＳ Ｐゴシック" charset="-128"/>
                <a:cs typeface="Arial" charset="0"/>
              </a:rPr>
              <a:t>source title</a:t>
            </a:r>
            <a:r>
              <a:rPr lang="en-US" altLang="en-US" sz="2800" smtClean="0">
                <a:latin typeface="Arial" charset="0"/>
                <a:ea typeface="ＭＳ Ｐゴシック" charset="-128"/>
                <a:cs typeface="Arial" charset="0"/>
              </a:rPr>
              <a:t> is the name of the book, magazine, website, etc., in which you found the information. </a:t>
            </a:r>
          </a:p>
          <a:p>
            <a:pPr eaLnBrk="1" hangingPunct="1">
              <a:buFontTx/>
              <a:buNone/>
            </a:pPr>
            <a:endParaRPr lang="en-US" altLang="en-US" sz="2800" smtClean="0">
              <a:latin typeface="Arial" charset="0"/>
              <a:ea typeface="ＭＳ Ｐゴシック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en-US" altLang="en-US" smtClean="0">
              <a:ea typeface="ＭＳ Ｐゴシック" charset="-128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2.  Source Title</a:t>
            </a:r>
          </a:p>
        </p:txBody>
      </p:sp>
      <p:pic>
        <p:nvPicPr>
          <p:cNvPr id="32772" name="Picture 4" descr="the image of a notecard with a mark on sour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67000"/>
            <a:ext cx="5410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0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696200" cy="3657600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It is important to be accurate with the </a:t>
            </a:r>
            <a:r>
              <a:rPr lang="en-US" altLang="en-US" b="1" u="sng" smtClean="0">
                <a:ea typeface="ＭＳ Ｐゴシック" charset="-128"/>
              </a:rPr>
              <a:t>page numbers</a:t>
            </a:r>
            <a:r>
              <a:rPr lang="en-US" altLang="en-US" smtClean="0">
                <a:ea typeface="ＭＳ Ｐゴシック" charset="-128"/>
              </a:rPr>
              <a:t> on your note cards, as you will need them for citations throughout your research paper. 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4.  page numbers</a:t>
            </a:r>
          </a:p>
        </p:txBody>
      </p:sp>
      <p:pic>
        <p:nvPicPr>
          <p:cNvPr id="33796" name="Picture 6" descr="the image of a notecard with a mark on 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19600"/>
            <a:ext cx="5943600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94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</TotalTime>
  <Words>296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Notecards</vt:lpstr>
      <vt:lpstr>What is a research  note card?</vt:lpstr>
      <vt:lpstr>4 Items to include on card</vt:lpstr>
      <vt:lpstr>So, what goes on the Note Card??</vt:lpstr>
      <vt:lpstr>How do you record information on the notecard?</vt:lpstr>
      <vt:lpstr>PLAGIARISM</vt:lpstr>
      <vt:lpstr>1.  Card Topic</vt:lpstr>
      <vt:lpstr>2.  Source Title</vt:lpstr>
      <vt:lpstr>4.  page numbers</vt:lpstr>
      <vt:lpstr>Sample Note Cards</vt:lpstr>
      <vt:lpstr>Citing my source!!</vt:lpstr>
    </vt:vector>
  </TitlesOfParts>
  <Company>The Berkeley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Notecards</dc:title>
  <dc:creator>Khandice Darrell</dc:creator>
  <cp:lastModifiedBy>Khandice Darrell</cp:lastModifiedBy>
  <cp:revision>1</cp:revision>
  <dcterms:created xsi:type="dcterms:W3CDTF">2016-03-21T12:26:43Z</dcterms:created>
  <dcterms:modified xsi:type="dcterms:W3CDTF">2016-03-21T12:28:16Z</dcterms:modified>
</cp:coreProperties>
</file>