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3" r:id="rId7"/>
    <p:sldId id="264" r:id="rId8"/>
    <p:sldId id="262" r:id="rId9"/>
    <p:sldId id="261" r:id="rId10"/>
    <p:sldId id="265"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126BD57-0509-400F-85AB-E54A21742E09}" type="datetimeFigureOut">
              <a:rPr lang="en-US" smtClean="0"/>
              <a:pPr/>
              <a:t>3/21/2016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AE131CD-0652-4AE3-AF00-81374D1B6081}" type="slidenum">
              <a:rPr lang="en-US" smtClean="0"/>
              <a:pPr/>
              <a:t>‹#›</a:t>
            </a:fld>
            <a:endParaRPr lang="en-US"/>
          </a:p>
        </p:txBody>
      </p:sp>
    </p:spTree>
    <p:extLst>
      <p:ext uri="{BB962C8B-B14F-4D97-AF65-F5344CB8AC3E}">
        <p14:creationId xmlns:p14="http://schemas.microsoft.com/office/powerpoint/2010/main" val="25072134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EACF5E-9C3E-4CBD-918C-3AE7C08B14DC}"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3145869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ACF5E-9C3E-4CBD-918C-3AE7C08B14DC}"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72154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ACF5E-9C3E-4CBD-918C-3AE7C08B14DC}"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55590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ACF5E-9C3E-4CBD-918C-3AE7C08B14DC}"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356123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ACF5E-9C3E-4CBD-918C-3AE7C08B14DC}"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257704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EACF5E-9C3E-4CBD-918C-3AE7C08B14DC}" type="datetimeFigureOut">
              <a:rPr lang="en-US" smtClean="0"/>
              <a:pPr/>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3466036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EACF5E-9C3E-4CBD-918C-3AE7C08B14DC}" type="datetimeFigureOut">
              <a:rPr lang="en-US" smtClean="0"/>
              <a:pPr/>
              <a:t>3/21/2016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919904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EACF5E-9C3E-4CBD-918C-3AE7C08B14DC}" type="datetimeFigureOut">
              <a:rPr lang="en-US" smtClean="0"/>
              <a:pPr/>
              <a:t>3/21/2016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64040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ACF5E-9C3E-4CBD-918C-3AE7C08B14DC}" type="datetimeFigureOut">
              <a:rPr lang="en-US" smtClean="0"/>
              <a:pPr/>
              <a:t>3/21/2016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380657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ACF5E-9C3E-4CBD-918C-3AE7C08B14DC}" type="datetimeFigureOut">
              <a:rPr lang="en-US" smtClean="0"/>
              <a:pPr/>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271495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ACF5E-9C3E-4CBD-918C-3AE7C08B14DC}" type="datetimeFigureOut">
              <a:rPr lang="en-US" smtClean="0"/>
              <a:pPr/>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2410113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98000"/>
                <a:lumOff val="2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ACF5E-9C3E-4CBD-918C-3AE7C08B14DC}" type="datetimeFigureOut">
              <a:rPr lang="en-US" smtClean="0"/>
              <a:pPr/>
              <a:t>3/21/2016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7EBFA-5B3C-43FC-8B46-89E575D6203E}" type="slidenum">
              <a:rPr lang="en-US" smtClean="0"/>
              <a:pPr/>
              <a:t>‹#›</a:t>
            </a:fld>
            <a:endParaRPr lang="en-US"/>
          </a:p>
        </p:txBody>
      </p:sp>
    </p:spTree>
    <p:extLst>
      <p:ext uri="{BB962C8B-B14F-4D97-AF65-F5344CB8AC3E}">
        <p14:creationId xmlns:p14="http://schemas.microsoft.com/office/powerpoint/2010/main" val="2463517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rainpop.com/english/writing/paraphras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smtClean="0">
                <a:solidFill>
                  <a:schemeClr val="accent1">
                    <a:lumMod val="75000"/>
                  </a:schemeClr>
                </a:solidFill>
                <a:latin typeface="Comic Sans MS" pitchFamily="66" charset="0"/>
              </a:rPr>
              <a:t>How to Organize a Research Paper using Notecards</a:t>
            </a:r>
            <a:endParaRPr lang="en-US" dirty="0">
              <a:solidFill>
                <a:schemeClr val="accent1">
                  <a:lumMod val="75000"/>
                </a:schemeClr>
              </a:solidFill>
              <a:latin typeface="Comic Sans MS" pitchFamily="66" charset="0"/>
            </a:endParaRPr>
          </a:p>
        </p:txBody>
      </p:sp>
      <p:sp>
        <p:nvSpPr>
          <p:cNvPr id="3" name="Subtitle 2"/>
          <p:cNvSpPr>
            <a:spLocks noGrp="1"/>
          </p:cNvSpPr>
          <p:nvPr>
            <p:ph type="subTitle" idx="1"/>
          </p:nvPr>
        </p:nvSpPr>
        <p:spPr>
          <a:xfrm>
            <a:off x="1371600" y="4572000"/>
            <a:ext cx="6400800" cy="1752600"/>
          </a:xfrm>
        </p:spPr>
        <p:txBody>
          <a:bodyPr>
            <a:normAutofit/>
          </a:bodyPr>
          <a:lstStyle/>
          <a:p>
            <a:r>
              <a:rPr lang="en-US" sz="2400" i="1" dirty="0" smtClean="0">
                <a:latin typeface="Comic Sans MS" pitchFamily="66" charset="0"/>
              </a:rPr>
              <a:t>Bonita Springs Middle</a:t>
            </a:r>
          </a:p>
          <a:p>
            <a:r>
              <a:rPr lang="en-US" sz="2400" i="1" dirty="0" smtClean="0">
                <a:latin typeface="Comic Sans MS" pitchFamily="66" charset="0"/>
              </a:rPr>
              <a:t>Language Arts Department</a:t>
            </a:r>
            <a:endParaRPr lang="en-US" sz="2400" i="1" dirty="0">
              <a:latin typeface="Comic Sans MS" pitchFamily="66" charset="0"/>
            </a:endParaRPr>
          </a:p>
        </p:txBody>
      </p:sp>
    </p:spTree>
    <p:extLst>
      <p:ext uri="{BB962C8B-B14F-4D97-AF65-F5344CB8AC3E}">
        <p14:creationId xmlns:p14="http://schemas.microsoft.com/office/powerpoint/2010/main" val="229329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What should my finished notecard look like?</a:t>
            </a:r>
            <a:endParaRPr lang="en-US" dirty="0">
              <a:latin typeface="Comic Sans MS" pitchFamily="66"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33600" y="2209800"/>
            <a:ext cx="4974338" cy="2590800"/>
          </a:xfrm>
        </p:spPr>
      </p:pic>
      <p:cxnSp>
        <p:nvCxnSpPr>
          <p:cNvPr id="6" name="Straight Connector 5"/>
          <p:cNvCxnSpPr/>
          <p:nvPr/>
        </p:nvCxnSpPr>
        <p:spPr>
          <a:xfrm flipH="1">
            <a:off x="1828800" y="2514600"/>
            <a:ext cx="381000" cy="533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934200" y="24384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Left Brace 8"/>
          <p:cNvSpPr/>
          <p:nvPr/>
        </p:nvSpPr>
        <p:spPr>
          <a:xfrm rot="16200000">
            <a:off x="4114800" y="3352800"/>
            <a:ext cx="647700" cy="32385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81000" y="2514600"/>
            <a:ext cx="1524000" cy="1169551"/>
          </a:xfrm>
          <a:prstGeom prst="rect">
            <a:avLst/>
          </a:prstGeom>
          <a:noFill/>
        </p:spPr>
        <p:txBody>
          <a:bodyPr wrap="square" rtlCol="0">
            <a:spAutoFit/>
          </a:bodyPr>
          <a:lstStyle/>
          <a:p>
            <a:r>
              <a:rPr lang="en-US" sz="1400" dirty="0" smtClean="0">
                <a:latin typeface="Comic Sans MS" pitchFamily="66" charset="0"/>
              </a:rPr>
              <a:t>Finish here by deciding which section of your outline this fact best fits.</a:t>
            </a:r>
            <a:endParaRPr lang="en-US" sz="1400" dirty="0">
              <a:latin typeface="Comic Sans MS" pitchFamily="66" charset="0"/>
            </a:endParaRPr>
          </a:p>
        </p:txBody>
      </p:sp>
      <p:sp>
        <p:nvSpPr>
          <p:cNvPr id="11" name="TextBox 10"/>
          <p:cNvSpPr txBox="1"/>
          <p:nvPr/>
        </p:nvSpPr>
        <p:spPr>
          <a:xfrm>
            <a:off x="2305050" y="5399315"/>
            <a:ext cx="4267200" cy="738664"/>
          </a:xfrm>
          <a:prstGeom prst="rect">
            <a:avLst/>
          </a:prstGeom>
          <a:noFill/>
        </p:spPr>
        <p:txBody>
          <a:bodyPr wrap="square" rtlCol="0">
            <a:spAutoFit/>
          </a:bodyPr>
          <a:lstStyle/>
          <a:p>
            <a:r>
              <a:rPr lang="en-US" sz="1400" dirty="0" smtClean="0">
                <a:latin typeface="Comic Sans MS" pitchFamily="66" charset="0"/>
              </a:rPr>
              <a:t>Start here by </a:t>
            </a:r>
            <a:r>
              <a:rPr lang="en-US" sz="1400" u="sng" dirty="0" smtClean="0">
                <a:latin typeface="Comic Sans MS" pitchFamily="66" charset="0"/>
              </a:rPr>
              <a:t>paraphrasing</a:t>
            </a:r>
            <a:r>
              <a:rPr lang="en-US" sz="1400" dirty="0" smtClean="0">
                <a:latin typeface="Comic Sans MS" pitchFamily="66" charset="0"/>
              </a:rPr>
              <a:t> (or occasionally directly quoting) one fact or piece of information from your Source.</a:t>
            </a:r>
            <a:endParaRPr lang="en-US" sz="1400" dirty="0">
              <a:latin typeface="Comic Sans MS" pitchFamily="66" charset="0"/>
            </a:endParaRPr>
          </a:p>
        </p:txBody>
      </p:sp>
      <p:sp>
        <p:nvSpPr>
          <p:cNvPr id="12" name="TextBox 11"/>
          <p:cNvSpPr txBox="1"/>
          <p:nvPr/>
        </p:nvSpPr>
        <p:spPr>
          <a:xfrm>
            <a:off x="7543800" y="1981200"/>
            <a:ext cx="1447800" cy="2893100"/>
          </a:xfrm>
          <a:prstGeom prst="rect">
            <a:avLst/>
          </a:prstGeom>
          <a:noFill/>
        </p:spPr>
        <p:txBody>
          <a:bodyPr wrap="square" rtlCol="0">
            <a:spAutoFit/>
          </a:bodyPr>
          <a:lstStyle/>
          <a:p>
            <a:r>
              <a:rPr lang="en-US" sz="1400" dirty="0" smtClean="0">
                <a:latin typeface="Comic Sans MS" pitchFamily="66" charset="0"/>
              </a:rPr>
              <a:t>This is your second step. Make sure to record the number of the Source Card that has the citation information for the place where you got this information.</a:t>
            </a:r>
            <a:endParaRPr lang="en-US" sz="1400" dirty="0">
              <a:latin typeface="Comic Sans MS" pitchFamily="66" charset="0"/>
            </a:endParaRPr>
          </a:p>
        </p:txBody>
      </p:sp>
      <p:sp>
        <p:nvSpPr>
          <p:cNvPr id="13" name="Rectangle 12"/>
          <p:cNvSpPr/>
          <p:nvPr/>
        </p:nvSpPr>
        <p:spPr>
          <a:xfrm>
            <a:off x="1763512" y="5220092"/>
            <a:ext cx="574195"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1</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4" name="Rectangle 13"/>
          <p:cNvSpPr/>
          <p:nvPr/>
        </p:nvSpPr>
        <p:spPr>
          <a:xfrm>
            <a:off x="7086600" y="2637710"/>
            <a:ext cx="574195"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2</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5" name="Rectangle 14"/>
          <p:cNvSpPr/>
          <p:nvPr/>
        </p:nvSpPr>
        <p:spPr>
          <a:xfrm>
            <a:off x="-6817" y="2033119"/>
            <a:ext cx="574195"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3</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2574574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Works Cited</a:t>
            </a:r>
            <a:endParaRPr lang="en-US" dirty="0">
              <a:latin typeface="Comic Sans MS" pitchFamily="66" charset="0"/>
            </a:endParaRPr>
          </a:p>
        </p:txBody>
      </p:sp>
      <p:sp>
        <p:nvSpPr>
          <p:cNvPr id="3" name="Content Placeholder 2"/>
          <p:cNvSpPr>
            <a:spLocks noGrp="1"/>
          </p:cNvSpPr>
          <p:nvPr>
            <p:ph idx="1"/>
          </p:nvPr>
        </p:nvSpPr>
        <p:spPr/>
        <p:txBody>
          <a:bodyPr>
            <a:noAutofit/>
          </a:bodyPr>
          <a:lstStyle/>
          <a:p>
            <a:pPr marL="0" indent="0">
              <a:buNone/>
            </a:pPr>
            <a:r>
              <a:rPr lang="en-US" sz="2000" dirty="0" err="1" smtClean="0">
                <a:latin typeface="Comic Sans MS" pitchFamily="66" charset="0"/>
              </a:rPr>
              <a:t>Landsberger</a:t>
            </a:r>
            <a:r>
              <a:rPr lang="en-US" sz="2000" dirty="0" smtClean="0">
                <a:latin typeface="Comic Sans MS" pitchFamily="66" charset="0"/>
              </a:rPr>
              <a:t>, Joe. “Organizing Research: Creating 	Notecards.” </a:t>
            </a:r>
            <a:r>
              <a:rPr lang="en-US" sz="2000" i="1" dirty="0" smtClean="0">
                <a:latin typeface="Comic Sans MS" pitchFamily="66" charset="0"/>
              </a:rPr>
              <a:t>Study 	Guides and Strategies.</a:t>
            </a:r>
            <a:r>
              <a:rPr lang="en-US" sz="2000" dirty="0" smtClean="0">
                <a:latin typeface="Comic Sans MS" pitchFamily="66" charset="0"/>
              </a:rPr>
              <a:t> </a:t>
            </a:r>
            <a:r>
              <a:rPr lang="en-US" sz="2000" dirty="0" err="1" smtClean="0">
                <a:latin typeface="Comic Sans MS" pitchFamily="66" charset="0"/>
              </a:rPr>
              <a:t>N.p</a:t>
            </a:r>
            <a:r>
              <a:rPr lang="en-US" sz="2000" dirty="0" smtClean="0">
                <a:latin typeface="Comic Sans MS" pitchFamily="66" charset="0"/>
              </a:rPr>
              <a:t>., 	</a:t>
            </a:r>
            <a:r>
              <a:rPr lang="en-US" sz="2000" dirty="0" err="1" smtClean="0">
                <a:latin typeface="Comic Sans MS" pitchFamily="66" charset="0"/>
              </a:rPr>
              <a:t>n.d.</a:t>
            </a:r>
            <a:r>
              <a:rPr lang="en-US" sz="2000" dirty="0" smtClean="0">
                <a:latin typeface="Comic Sans MS" pitchFamily="66" charset="0"/>
              </a:rPr>
              <a:t> Web. 23 Apr. 2013.</a:t>
            </a:r>
          </a:p>
          <a:p>
            <a:pPr marL="0" indent="0">
              <a:buNone/>
            </a:pPr>
            <a:endParaRPr lang="en-US" sz="2000" dirty="0">
              <a:latin typeface="Comic Sans MS" pitchFamily="66" charset="0"/>
            </a:endParaRPr>
          </a:p>
          <a:p>
            <a:pPr marL="0" indent="0">
              <a:buNone/>
            </a:pPr>
            <a:r>
              <a:rPr lang="en-US" sz="2000" dirty="0" smtClean="0">
                <a:latin typeface="Comic Sans MS" pitchFamily="66" charset="0"/>
              </a:rPr>
              <a:t>“Paraphrasing.” </a:t>
            </a:r>
            <a:r>
              <a:rPr lang="en-US" sz="2000" dirty="0" err="1" smtClean="0">
                <a:latin typeface="Comic Sans MS" pitchFamily="66" charset="0"/>
              </a:rPr>
              <a:t>BrainPOP</a:t>
            </a:r>
            <a:r>
              <a:rPr lang="en-US" sz="2000" dirty="0" smtClean="0">
                <a:latin typeface="Comic Sans MS" pitchFamily="66" charset="0"/>
              </a:rPr>
              <a:t>, </a:t>
            </a:r>
            <a:r>
              <a:rPr lang="en-US" sz="2000" dirty="0" err="1" smtClean="0">
                <a:latin typeface="Comic Sans MS" pitchFamily="66" charset="0"/>
              </a:rPr>
              <a:t>n.d.</a:t>
            </a:r>
            <a:r>
              <a:rPr lang="en-US" sz="2000" dirty="0" smtClean="0">
                <a:latin typeface="Comic Sans MS" pitchFamily="66" charset="0"/>
              </a:rPr>
              <a:t> Web. 23 Apr. 2013.</a:t>
            </a:r>
          </a:p>
          <a:p>
            <a:pPr marL="0" indent="0">
              <a:buNone/>
            </a:pPr>
            <a:endParaRPr lang="en-US" sz="2000" dirty="0">
              <a:latin typeface="Comic Sans MS" pitchFamily="66" charset="0"/>
            </a:endParaRPr>
          </a:p>
          <a:p>
            <a:pPr marL="0" indent="0">
              <a:buNone/>
            </a:pPr>
            <a:r>
              <a:rPr lang="en-US" sz="2000" dirty="0" smtClean="0">
                <a:latin typeface="Comic Sans MS" pitchFamily="66" charset="0"/>
              </a:rPr>
              <a:t>The Purdue OWL Family of Sites. The Writing Lab and 	OWL at Purdue and Purdue U, 2008. Web. 23 Apr. 	2008.</a:t>
            </a:r>
            <a:endParaRPr lang="en-US" sz="2000" dirty="0">
              <a:latin typeface="Comic Sans MS" pitchFamily="66" charset="0"/>
            </a:endParaRPr>
          </a:p>
        </p:txBody>
      </p:sp>
    </p:spTree>
    <p:extLst>
      <p:ext uri="{BB962C8B-B14F-4D97-AF65-F5344CB8AC3E}">
        <p14:creationId xmlns:p14="http://schemas.microsoft.com/office/powerpoint/2010/main" val="2721850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MLA Research Outline</a:t>
            </a:r>
            <a:endParaRPr lang="en-US" dirty="0">
              <a:latin typeface="Comic Sans MS" pitchFamily="66" charset="0"/>
            </a:endParaRPr>
          </a:p>
        </p:txBody>
      </p:sp>
      <p:sp>
        <p:nvSpPr>
          <p:cNvPr id="3" name="Content Placeholder 2"/>
          <p:cNvSpPr>
            <a:spLocks noGrp="1"/>
          </p:cNvSpPr>
          <p:nvPr>
            <p:ph idx="1"/>
          </p:nvPr>
        </p:nvSpPr>
        <p:spPr>
          <a:xfrm>
            <a:off x="76200" y="1752600"/>
            <a:ext cx="3886200" cy="4495800"/>
          </a:xfrm>
        </p:spPr>
        <p:txBody>
          <a:bodyPr/>
          <a:lstStyle/>
          <a:p>
            <a:pPr marL="0" indent="0">
              <a:buNone/>
            </a:pPr>
            <a:r>
              <a:rPr lang="en-US" dirty="0" smtClean="0">
                <a:latin typeface="Comic Sans MS" pitchFamily="66" charset="0"/>
              </a:rPr>
              <a:t>First, you’ll need your MLA Research Outline. </a:t>
            </a:r>
          </a:p>
          <a:p>
            <a:pPr marL="0" indent="0">
              <a:buNone/>
            </a:pPr>
            <a:endParaRPr lang="en-US" dirty="0">
              <a:latin typeface="Comic Sans MS" pitchFamily="66" charset="0"/>
            </a:endParaRPr>
          </a:p>
          <a:p>
            <a:pPr marL="0" indent="0">
              <a:buNone/>
            </a:pPr>
            <a:r>
              <a:rPr lang="en-US" dirty="0" smtClean="0">
                <a:latin typeface="Comic Sans MS" pitchFamily="66" charset="0"/>
              </a:rPr>
              <a:t>It should look like this.</a:t>
            </a:r>
            <a:endParaRPr lang="en-US" dirty="0">
              <a:latin typeface="Comic Sans MS" pitchFamily="66" charset="0"/>
            </a:endParaRPr>
          </a:p>
        </p:txBody>
      </p:sp>
      <p:cxnSp>
        <p:nvCxnSpPr>
          <p:cNvPr id="5" name="Straight Arrow Connector 4"/>
          <p:cNvCxnSpPr/>
          <p:nvPr/>
        </p:nvCxnSpPr>
        <p:spPr>
          <a:xfrm>
            <a:off x="838200" y="4953000"/>
            <a:ext cx="3048000" cy="0"/>
          </a:xfrm>
          <a:prstGeom prst="straightConnector1">
            <a:avLst/>
          </a:prstGeom>
          <a:ln w="508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600" y="1600200"/>
            <a:ext cx="4191000" cy="4649804"/>
          </a:xfrm>
          <a:prstGeom prst="rect">
            <a:avLst/>
          </a:prstGeom>
        </p:spPr>
      </p:pic>
    </p:spTree>
    <p:extLst>
      <p:ext uri="{BB962C8B-B14F-4D97-AF65-F5344CB8AC3E}">
        <p14:creationId xmlns:p14="http://schemas.microsoft.com/office/powerpoint/2010/main" val="2847387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How do I organize my research?</a:t>
            </a:r>
            <a:endParaRPr lang="en-US" dirty="0">
              <a:latin typeface="Comic Sans MS" pitchFamily="66" charset="0"/>
            </a:endParaRPr>
          </a:p>
        </p:txBody>
      </p:sp>
      <p:sp>
        <p:nvSpPr>
          <p:cNvPr id="3" name="Content Placeholder 2"/>
          <p:cNvSpPr>
            <a:spLocks noGrp="1"/>
          </p:cNvSpPr>
          <p:nvPr>
            <p:ph idx="1"/>
          </p:nvPr>
        </p:nvSpPr>
        <p:spPr>
          <a:xfrm>
            <a:off x="76200" y="1562903"/>
            <a:ext cx="3886200" cy="4267199"/>
          </a:xfrm>
        </p:spPr>
        <p:txBody>
          <a:bodyPr>
            <a:normAutofit fontScale="92500" lnSpcReduction="20000"/>
          </a:bodyPr>
          <a:lstStyle/>
          <a:p>
            <a:pPr marL="0" indent="0">
              <a:buNone/>
            </a:pPr>
            <a:r>
              <a:rPr lang="en-US" dirty="0" smtClean="0">
                <a:latin typeface="Comic Sans MS" pitchFamily="66" charset="0"/>
              </a:rPr>
              <a:t>Use notecards! (3x5 index cards)</a:t>
            </a:r>
          </a:p>
          <a:p>
            <a:pPr marL="0" indent="0">
              <a:buNone/>
            </a:pPr>
            <a:endParaRPr lang="en-US" dirty="0">
              <a:latin typeface="Comic Sans MS" pitchFamily="66" charset="0"/>
            </a:endParaRPr>
          </a:p>
          <a:p>
            <a:pPr marL="0" indent="0">
              <a:buNone/>
            </a:pPr>
            <a:r>
              <a:rPr lang="en-US" dirty="0" smtClean="0">
                <a:latin typeface="Comic Sans MS" pitchFamily="66" charset="0"/>
              </a:rPr>
              <a:t>Organize your notes to match the sections of your outline.</a:t>
            </a:r>
          </a:p>
          <a:p>
            <a:pPr marL="0" indent="0">
              <a:buNone/>
            </a:pPr>
            <a:endParaRPr lang="en-US" dirty="0">
              <a:latin typeface="Comic Sans MS" pitchFamily="66" charset="0"/>
            </a:endParaRPr>
          </a:p>
          <a:p>
            <a:pPr marL="0" indent="0">
              <a:buNone/>
            </a:pPr>
            <a:r>
              <a:rPr lang="en-US" dirty="0" smtClean="0">
                <a:latin typeface="Comic Sans MS" pitchFamily="66" charset="0"/>
              </a:rPr>
              <a:t>Color code your notes by section.</a:t>
            </a:r>
            <a:endParaRPr lang="en-US" dirty="0">
              <a:latin typeface="Comic Sans MS"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00" y="1545772"/>
            <a:ext cx="4191000" cy="4649804"/>
          </a:xfrm>
          <a:prstGeom prst="rect">
            <a:avLst/>
          </a:prstGeom>
        </p:spPr>
      </p:pic>
      <p:sp>
        <p:nvSpPr>
          <p:cNvPr id="5" name="Oval 4"/>
          <p:cNvSpPr/>
          <p:nvPr/>
        </p:nvSpPr>
        <p:spPr>
          <a:xfrm>
            <a:off x="5274129" y="3506003"/>
            <a:ext cx="1143000" cy="381000"/>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274129" y="2971800"/>
            <a:ext cx="1143000" cy="3810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312229" y="3953119"/>
            <a:ext cx="1104900" cy="38100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3733800" y="3352800"/>
            <a:ext cx="1540330" cy="228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733800" y="3870674"/>
            <a:ext cx="1540329" cy="176812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733800" y="4334119"/>
            <a:ext cx="1578429" cy="130468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90800" y="5606143"/>
            <a:ext cx="2286000" cy="923330"/>
          </a:xfrm>
          <a:prstGeom prst="rect">
            <a:avLst/>
          </a:prstGeom>
          <a:noFill/>
        </p:spPr>
        <p:txBody>
          <a:bodyPr wrap="square" rtlCol="0">
            <a:spAutoFit/>
          </a:bodyPr>
          <a:lstStyle/>
          <a:p>
            <a:r>
              <a:rPr lang="en-US" dirty="0" smtClean="0">
                <a:latin typeface="Comic Sans MS" pitchFamily="66" charset="0"/>
              </a:rPr>
              <a:t>Use different colored notecards for each section!</a:t>
            </a:r>
            <a:endParaRPr lang="en-US" dirty="0">
              <a:latin typeface="Comic Sans MS" pitchFamily="66" charset="0"/>
            </a:endParaRPr>
          </a:p>
        </p:txBody>
      </p:sp>
    </p:spTree>
    <p:extLst>
      <p:ext uri="{BB962C8B-B14F-4D97-AF65-F5344CB8AC3E}">
        <p14:creationId xmlns:p14="http://schemas.microsoft.com/office/powerpoint/2010/main" val="460254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1096962"/>
          </a:xfrm>
        </p:spPr>
        <p:txBody>
          <a:bodyPr>
            <a:normAutofit/>
          </a:bodyPr>
          <a:lstStyle/>
          <a:p>
            <a:r>
              <a:rPr lang="en-US" dirty="0" smtClean="0">
                <a:latin typeface="Comic Sans MS" pitchFamily="66" charset="0"/>
              </a:rPr>
              <a:t>What are source cards?</a:t>
            </a:r>
            <a:endParaRPr lang="en-US" dirty="0">
              <a:latin typeface="Comic Sans MS" pitchFamily="66" charset="0"/>
            </a:endParaRPr>
          </a:p>
        </p:txBody>
      </p:sp>
      <p:sp>
        <p:nvSpPr>
          <p:cNvPr id="3" name="Content Placeholder 2"/>
          <p:cNvSpPr>
            <a:spLocks noGrp="1"/>
          </p:cNvSpPr>
          <p:nvPr>
            <p:ph idx="1"/>
          </p:nvPr>
        </p:nvSpPr>
        <p:spPr>
          <a:xfrm>
            <a:off x="179614" y="1219200"/>
            <a:ext cx="4267200" cy="2667000"/>
          </a:xfrm>
        </p:spPr>
        <p:txBody>
          <a:bodyPr>
            <a:normAutofit/>
          </a:bodyPr>
          <a:lstStyle/>
          <a:p>
            <a:pPr marL="0" indent="0">
              <a:buNone/>
            </a:pPr>
            <a:r>
              <a:rPr lang="en-US" sz="2400" dirty="0" smtClean="0">
                <a:latin typeface="Comic Sans MS" pitchFamily="66" charset="0"/>
              </a:rPr>
              <a:t>First, you will need a source card. This is how you will keep track of where you got each piece of information. </a:t>
            </a:r>
          </a:p>
          <a:p>
            <a:pPr marL="0" indent="0">
              <a:buNone/>
            </a:pPr>
            <a:endParaRPr lang="en-US" sz="1200" dirty="0" smtClean="0">
              <a:latin typeface="Comic Sans MS" pitchFamily="66" charset="0"/>
            </a:endParaRPr>
          </a:p>
          <a:p>
            <a:pPr marL="0" indent="0">
              <a:buNone/>
            </a:pPr>
            <a:r>
              <a:rPr lang="en-US" sz="1200" dirty="0" smtClean="0">
                <a:latin typeface="Comic Sans MS" pitchFamily="66" charset="0"/>
              </a:rPr>
              <a:t>*If any information is missing from your source, skip that portion of the citation and move onto the next available piece of information. See notes about “Publisher’s Name” and “Publication Date”.</a:t>
            </a:r>
            <a:endParaRPr lang="en-US" sz="1200" dirty="0">
              <a:latin typeface="Comic Sans MS"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7400" y="3886200"/>
            <a:ext cx="5334288" cy="2778274"/>
          </a:xfrm>
          <a:prstGeom prst="rect">
            <a:avLst/>
          </a:prstGeom>
        </p:spPr>
      </p:pic>
      <p:sp>
        <p:nvSpPr>
          <p:cNvPr id="5" name="TextBox 4"/>
          <p:cNvSpPr txBox="1"/>
          <p:nvPr/>
        </p:nvSpPr>
        <p:spPr>
          <a:xfrm>
            <a:off x="4876800" y="2133600"/>
            <a:ext cx="3842513" cy="830997"/>
          </a:xfrm>
          <a:prstGeom prst="rect">
            <a:avLst/>
          </a:prstGeom>
          <a:noFill/>
        </p:spPr>
        <p:txBody>
          <a:bodyPr wrap="square" rtlCol="0">
            <a:spAutoFit/>
          </a:bodyPr>
          <a:lstStyle/>
          <a:p>
            <a:r>
              <a:rPr lang="en-US" sz="2400" dirty="0" smtClean="0">
                <a:latin typeface="Comic Sans MS" pitchFamily="66" charset="0"/>
              </a:rPr>
              <a:t>Your source card should like something like this</a:t>
            </a:r>
            <a:endParaRPr lang="en-US" sz="2400" dirty="0">
              <a:latin typeface="Comic Sans MS" pitchFamily="66" charset="0"/>
            </a:endParaRPr>
          </a:p>
        </p:txBody>
      </p:sp>
      <p:cxnSp>
        <p:nvCxnSpPr>
          <p:cNvPr id="7" name="Straight Arrow Connector 6"/>
          <p:cNvCxnSpPr/>
          <p:nvPr/>
        </p:nvCxnSpPr>
        <p:spPr>
          <a:xfrm flipH="1">
            <a:off x="6858000" y="2964597"/>
            <a:ext cx="914400" cy="76920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600200" y="4953000"/>
            <a:ext cx="53340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0500" y="4559468"/>
            <a:ext cx="1676400" cy="1015663"/>
          </a:xfrm>
          <a:prstGeom prst="rect">
            <a:avLst/>
          </a:prstGeom>
          <a:noFill/>
        </p:spPr>
        <p:txBody>
          <a:bodyPr wrap="square" rtlCol="0">
            <a:spAutoFit/>
          </a:bodyPr>
          <a:lstStyle/>
          <a:p>
            <a:r>
              <a:rPr lang="en-US" sz="1200" dirty="0" smtClean="0">
                <a:latin typeface="Comic Sans MS" pitchFamily="66" charset="0"/>
              </a:rPr>
              <a:t>Any line after the first line in your citation should be indented about a thumb space.</a:t>
            </a:r>
            <a:endParaRPr lang="en-US" sz="1200" dirty="0">
              <a:latin typeface="Comic Sans MS" pitchFamily="66" charset="0"/>
            </a:endParaRPr>
          </a:p>
        </p:txBody>
      </p:sp>
      <p:sp>
        <p:nvSpPr>
          <p:cNvPr id="11" name="Right Brace 10"/>
          <p:cNvSpPr/>
          <p:nvPr/>
        </p:nvSpPr>
        <p:spPr>
          <a:xfrm>
            <a:off x="7163088" y="4230308"/>
            <a:ext cx="609312" cy="21336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7772400" y="4675172"/>
            <a:ext cx="1219200" cy="1200329"/>
          </a:xfrm>
          <a:prstGeom prst="rect">
            <a:avLst/>
          </a:prstGeom>
          <a:noFill/>
        </p:spPr>
        <p:txBody>
          <a:bodyPr wrap="square" rtlCol="0">
            <a:spAutoFit/>
          </a:bodyPr>
          <a:lstStyle/>
          <a:p>
            <a:r>
              <a:rPr lang="en-US" sz="1200" dirty="0" smtClean="0">
                <a:latin typeface="Comic Sans MS" pitchFamily="66" charset="0"/>
              </a:rPr>
              <a:t>Refer to your Purdue OWL handout for information on how to format your citation.</a:t>
            </a:r>
            <a:endParaRPr lang="en-US" sz="1200" dirty="0">
              <a:latin typeface="Comic Sans MS" pitchFamily="66" charset="0"/>
            </a:endParaRPr>
          </a:p>
        </p:txBody>
      </p:sp>
      <p:cxnSp>
        <p:nvCxnSpPr>
          <p:cNvPr id="17" name="Straight Connector 16"/>
          <p:cNvCxnSpPr/>
          <p:nvPr/>
        </p:nvCxnSpPr>
        <p:spPr>
          <a:xfrm flipH="1">
            <a:off x="1524000" y="4953000"/>
            <a:ext cx="1828800" cy="1143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524000" y="4953000"/>
            <a:ext cx="3352800" cy="1143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57843" y="5680501"/>
            <a:ext cx="1676400" cy="830997"/>
          </a:xfrm>
          <a:prstGeom prst="rect">
            <a:avLst/>
          </a:prstGeom>
          <a:noFill/>
        </p:spPr>
        <p:txBody>
          <a:bodyPr wrap="square" rtlCol="0">
            <a:spAutoFit/>
          </a:bodyPr>
          <a:lstStyle/>
          <a:p>
            <a:r>
              <a:rPr lang="en-US" sz="1200" dirty="0" smtClean="0">
                <a:latin typeface="Comic Sans MS" pitchFamily="66" charset="0"/>
              </a:rPr>
              <a:t>If this information isn’t available, use the abbreviations “</a:t>
            </a:r>
            <a:r>
              <a:rPr lang="en-US" sz="1200" dirty="0" err="1" smtClean="0">
                <a:latin typeface="Comic Sans MS" pitchFamily="66" charset="0"/>
              </a:rPr>
              <a:t>n.p</a:t>
            </a:r>
            <a:r>
              <a:rPr lang="en-US" sz="1200" dirty="0" smtClean="0">
                <a:latin typeface="Comic Sans MS" pitchFamily="66" charset="0"/>
              </a:rPr>
              <a:t>.” or “</a:t>
            </a:r>
            <a:r>
              <a:rPr lang="en-US" sz="1200" dirty="0" err="1" smtClean="0">
                <a:latin typeface="Comic Sans MS" pitchFamily="66" charset="0"/>
              </a:rPr>
              <a:t>n.d.</a:t>
            </a:r>
            <a:r>
              <a:rPr lang="en-US" sz="1200" dirty="0" smtClean="0">
                <a:latin typeface="Comic Sans MS" pitchFamily="66" charset="0"/>
              </a:rPr>
              <a:t>”</a:t>
            </a:r>
            <a:endParaRPr lang="en-US" sz="1200" dirty="0">
              <a:latin typeface="Comic Sans MS" pitchFamily="66" charset="0"/>
            </a:endParaRPr>
          </a:p>
        </p:txBody>
      </p:sp>
      <p:sp>
        <p:nvSpPr>
          <p:cNvPr id="21" name="TextBox 20"/>
          <p:cNvSpPr txBox="1"/>
          <p:nvPr/>
        </p:nvSpPr>
        <p:spPr>
          <a:xfrm>
            <a:off x="4844431" y="1502620"/>
            <a:ext cx="3942105" cy="369332"/>
          </a:xfrm>
          <a:prstGeom prst="rect">
            <a:avLst/>
          </a:prstGeom>
          <a:noFill/>
        </p:spPr>
        <p:txBody>
          <a:bodyPr wrap="none" rtlCol="0">
            <a:spAutoFit/>
          </a:bodyPr>
          <a:lstStyle/>
          <a:p>
            <a:r>
              <a:rPr lang="en-US" dirty="0" smtClean="0">
                <a:latin typeface="Comic Sans MS" pitchFamily="66" charset="0"/>
              </a:rPr>
              <a:t>*Your source card should be white.</a:t>
            </a:r>
            <a:endParaRPr lang="en-US" dirty="0">
              <a:latin typeface="Comic Sans MS" pitchFamily="66" charset="0"/>
            </a:endParaRPr>
          </a:p>
        </p:txBody>
      </p:sp>
    </p:spTree>
    <p:extLst>
      <p:ext uri="{BB962C8B-B14F-4D97-AF65-F5344CB8AC3E}">
        <p14:creationId xmlns:p14="http://schemas.microsoft.com/office/powerpoint/2010/main" val="310269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1096962"/>
          </a:xfrm>
        </p:spPr>
        <p:txBody>
          <a:bodyPr>
            <a:normAutofit fontScale="90000"/>
          </a:bodyPr>
          <a:lstStyle/>
          <a:p>
            <a:r>
              <a:rPr lang="en-US" dirty="0" smtClean="0">
                <a:latin typeface="Comic Sans MS" pitchFamily="66" charset="0"/>
              </a:rPr>
              <a:t>What should my notecards look like?</a:t>
            </a:r>
            <a:endParaRPr lang="en-US" dirty="0">
              <a:latin typeface="Comic Sans MS" pitchFamily="66" charset="0"/>
            </a:endParaRPr>
          </a:p>
        </p:txBody>
      </p:sp>
      <p:sp>
        <p:nvSpPr>
          <p:cNvPr id="3" name="Content Placeholder 2"/>
          <p:cNvSpPr>
            <a:spLocks noGrp="1"/>
          </p:cNvSpPr>
          <p:nvPr>
            <p:ph idx="1"/>
          </p:nvPr>
        </p:nvSpPr>
        <p:spPr>
          <a:xfrm>
            <a:off x="457200" y="1327667"/>
            <a:ext cx="8001000" cy="1752599"/>
          </a:xfrm>
        </p:spPr>
        <p:txBody>
          <a:bodyPr>
            <a:noAutofit/>
          </a:bodyPr>
          <a:lstStyle/>
          <a:p>
            <a:pPr marL="0" indent="0">
              <a:buNone/>
            </a:pPr>
            <a:r>
              <a:rPr lang="en-US" sz="2800" dirty="0" smtClean="0">
                <a:latin typeface="Comic Sans MS" pitchFamily="66" charset="0"/>
              </a:rPr>
              <a:t>Your notecards should include the following information: Section Title, Source Number, and </a:t>
            </a:r>
            <a:r>
              <a:rPr lang="en-US" sz="2800" u="sng" dirty="0" smtClean="0">
                <a:latin typeface="Comic Sans MS" pitchFamily="66" charset="0"/>
              </a:rPr>
              <a:t>1</a:t>
            </a:r>
            <a:r>
              <a:rPr lang="en-US" sz="2800" dirty="0" smtClean="0">
                <a:latin typeface="Comic Sans MS" pitchFamily="66" charset="0"/>
              </a:rPr>
              <a:t> Fact or Piece of Information from your source.</a:t>
            </a:r>
            <a:endParaRPr lang="en-US" sz="2800" dirty="0">
              <a:latin typeface="Comic Sans MS"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3429000"/>
            <a:ext cx="5715831" cy="2976996"/>
          </a:xfrm>
          <a:prstGeom prst="rect">
            <a:avLst/>
          </a:prstGeom>
        </p:spPr>
      </p:pic>
      <p:cxnSp>
        <p:nvCxnSpPr>
          <p:cNvPr id="6" name="Straight Connector 5"/>
          <p:cNvCxnSpPr/>
          <p:nvPr/>
        </p:nvCxnSpPr>
        <p:spPr>
          <a:xfrm flipH="1">
            <a:off x="1447800" y="3733800"/>
            <a:ext cx="533400" cy="1066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7239000" y="3124200"/>
            <a:ext cx="53340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248400" y="5029200"/>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029200" y="3124200"/>
            <a:ext cx="45720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20486" y="4292768"/>
            <a:ext cx="1028700" cy="1015663"/>
          </a:xfrm>
          <a:prstGeom prst="rect">
            <a:avLst/>
          </a:prstGeom>
          <a:noFill/>
        </p:spPr>
        <p:txBody>
          <a:bodyPr wrap="square" rtlCol="0">
            <a:spAutoFit/>
          </a:bodyPr>
          <a:lstStyle/>
          <a:p>
            <a:r>
              <a:rPr lang="en-US" sz="1200" dirty="0" smtClean="0">
                <a:latin typeface="Comic Sans MS" pitchFamily="66" charset="0"/>
              </a:rPr>
              <a:t>This should match the section title from your outline</a:t>
            </a:r>
            <a:endParaRPr lang="en-US" sz="1200" dirty="0">
              <a:latin typeface="Comic Sans MS" pitchFamily="66" charset="0"/>
            </a:endParaRPr>
          </a:p>
        </p:txBody>
      </p:sp>
      <p:sp>
        <p:nvSpPr>
          <p:cNvPr id="14" name="TextBox 13"/>
          <p:cNvSpPr txBox="1"/>
          <p:nvPr/>
        </p:nvSpPr>
        <p:spPr>
          <a:xfrm>
            <a:off x="7924800" y="4726632"/>
            <a:ext cx="1066800" cy="461665"/>
          </a:xfrm>
          <a:prstGeom prst="rect">
            <a:avLst/>
          </a:prstGeom>
          <a:noFill/>
        </p:spPr>
        <p:txBody>
          <a:bodyPr wrap="square" rtlCol="0">
            <a:spAutoFit/>
          </a:bodyPr>
          <a:lstStyle/>
          <a:p>
            <a:r>
              <a:rPr lang="en-US" sz="1200" dirty="0" smtClean="0">
                <a:latin typeface="Comic Sans MS" pitchFamily="66" charset="0"/>
              </a:rPr>
              <a:t>Only 1 fact per card.</a:t>
            </a:r>
            <a:endParaRPr lang="en-US" sz="1200" dirty="0">
              <a:latin typeface="Comic Sans MS" pitchFamily="66" charset="0"/>
            </a:endParaRPr>
          </a:p>
        </p:txBody>
      </p:sp>
      <p:sp>
        <p:nvSpPr>
          <p:cNvPr id="15" name="TextBox 14"/>
          <p:cNvSpPr txBox="1"/>
          <p:nvPr/>
        </p:nvSpPr>
        <p:spPr>
          <a:xfrm>
            <a:off x="7772400" y="2708701"/>
            <a:ext cx="1066800" cy="830997"/>
          </a:xfrm>
          <a:prstGeom prst="rect">
            <a:avLst/>
          </a:prstGeom>
          <a:noFill/>
        </p:spPr>
        <p:txBody>
          <a:bodyPr wrap="square" rtlCol="0">
            <a:spAutoFit/>
          </a:bodyPr>
          <a:lstStyle/>
          <a:p>
            <a:r>
              <a:rPr lang="en-US" sz="1200" dirty="0" smtClean="0">
                <a:latin typeface="Comic Sans MS" pitchFamily="66" charset="0"/>
              </a:rPr>
              <a:t>This should match the source card number.</a:t>
            </a:r>
            <a:endParaRPr lang="en-US" sz="1200" dirty="0">
              <a:latin typeface="Comic Sans MS" pitchFamily="66" charset="0"/>
            </a:endParaRPr>
          </a:p>
        </p:txBody>
      </p:sp>
      <p:sp>
        <p:nvSpPr>
          <p:cNvPr id="17" name="TextBox 16"/>
          <p:cNvSpPr txBox="1"/>
          <p:nvPr/>
        </p:nvSpPr>
        <p:spPr>
          <a:xfrm>
            <a:off x="5448300" y="2782669"/>
            <a:ext cx="2057400" cy="646331"/>
          </a:xfrm>
          <a:prstGeom prst="rect">
            <a:avLst/>
          </a:prstGeom>
          <a:noFill/>
        </p:spPr>
        <p:txBody>
          <a:bodyPr wrap="square" rtlCol="0">
            <a:spAutoFit/>
          </a:bodyPr>
          <a:lstStyle/>
          <a:p>
            <a:r>
              <a:rPr lang="en-US" sz="1200" dirty="0" smtClean="0">
                <a:latin typeface="Comic Sans MS" pitchFamily="66" charset="0"/>
              </a:rPr>
              <a:t>Use a different color index card for each section of your paper</a:t>
            </a:r>
            <a:endParaRPr lang="en-US" sz="1200" dirty="0">
              <a:latin typeface="Comic Sans MS" pitchFamily="66" charset="0"/>
            </a:endParaRPr>
          </a:p>
        </p:txBody>
      </p:sp>
    </p:spTree>
    <p:extLst>
      <p:ext uri="{BB962C8B-B14F-4D97-AF65-F5344CB8AC3E}">
        <p14:creationId xmlns:p14="http://schemas.microsoft.com/office/powerpoint/2010/main" val="887564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Notecard: Part 1</a:t>
            </a:r>
            <a:endParaRPr lang="en-US" dirty="0">
              <a:latin typeface="Comic Sans MS"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3921" y="2667000"/>
            <a:ext cx="4116464" cy="2143992"/>
          </a:xfrm>
          <a:prstGeom prst="rect">
            <a:avLst/>
          </a:prstGeom>
        </p:spPr>
      </p:pic>
      <p:sp>
        <p:nvSpPr>
          <p:cNvPr id="5" name="TextBox 4"/>
          <p:cNvSpPr txBox="1"/>
          <p:nvPr/>
        </p:nvSpPr>
        <p:spPr>
          <a:xfrm>
            <a:off x="381000" y="1524000"/>
            <a:ext cx="3657600" cy="4524315"/>
          </a:xfrm>
          <a:prstGeom prst="rect">
            <a:avLst/>
          </a:prstGeom>
          <a:noFill/>
        </p:spPr>
        <p:txBody>
          <a:bodyPr wrap="square" rtlCol="0">
            <a:spAutoFit/>
          </a:bodyPr>
          <a:lstStyle/>
          <a:p>
            <a:r>
              <a:rPr lang="en-US" dirty="0" smtClean="0">
                <a:latin typeface="Comic Sans MS" pitchFamily="66" charset="0"/>
              </a:rPr>
              <a:t>Finally, you are ready to write down a fact or piece of information on your Notecard. </a:t>
            </a:r>
            <a:endParaRPr lang="en-US" dirty="0">
              <a:latin typeface="Comic Sans MS" pitchFamily="66" charset="0"/>
            </a:endParaRPr>
          </a:p>
          <a:p>
            <a:endParaRPr lang="en-US" dirty="0" smtClean="0">
              <a:latin typeface="Comic Sans MS" pitchFamily="66" charset="0"/>
            </a:endParaRPr>
          </a:p>
          <a:p>
            <a:r>
              <a:rPr lang="en-US" dirty="0" smtClean="0">
                <a:latin typeface="Comic Sans MS" pitchFamily="66" charset="0"/>
              </a:rPr>
              <a:t>Remember: DO NOT write down exactly what your source says. Paraphrase the information, or write it down </a:t>
            </a:r>
            <a:r>
              <a:rPr lang="en-US" i="1" dirty="0" smtClean="0">
                <a:latin typeface="Comic Sans MS" pitchFamily="66" charset="0"/>
              </a:rPr>
              <a:t>in your own words</a:t>
            </a:r>
            <a:r>
              <a:rPr lang="en-US" dirty="0" smtClean="0">
                <a:latin typeface="Comic Sans MS" pitchFamily="66" charset="0"/>
              </a:rPr>
              <a:t>. This will help you avoid plagiarism. If you MUST write down an exact quote, make sure you put quotation marks around it and note the speaker (“Quilting is my favorite hobby.” – Susan Jones of the Florida Quilting Committee).</a:t>
            </a:r>
            <a:endParaRPr lang="en-US" dirty="0">
              <a:latin typeface="Comic Sans MS" pitchFamily="66" charset="0"/>
            </a:endParaRPr>
          </a:p>
        </p:txBody>
      </p:sp>
    </p:spTree>
    <p:extLst>
      <p:ext uri="{BB962C8B-B14F-4D97-AF65-F5344CB8AC3E}">
        <p14:creationId xmlns:p14="http://schemas.microsoft.com/office/powerpoint/2010/main" val="1061824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How do I paraphrase?</a:t>
            </a:r>
            <a:endParaRPr lang="en-US" dirty="0">
              <a:latin typeface="Comic Sans MS" pitchFamily="66" charset="0"/>
            </a:endParaRPr>
          </a:p>
        </p:txBody>
      </p:sp>
      <p:sp>
        <p:nvSpPr>
          <p:cNvPr id="3" name="Content Placeholder 2"/>
          <p:cNvSpPr>
            <a:spLocks noGrp="1"/>
          </p:cNvSpPr>
          <p:nvPr>
            <p:ph idx="1"/>
          </p:nvPr>
        </p:nvSpPr>
        <p:spPr>
          <a:xfrm>
            <a:off x="457200" y="1600201"/>
            <a:ext cx="8229600" cy="4648199"/>
          </a:xfrm>
        </p:spPr>
        <p:txBody>
          <a:bodyPr>
            <a:normAutofit/>
          </a:bodyPr>
          <a:lstStyle/>
          <a:p>
            <a:pPr marL="0" indent="0">
              <a:buNone/>
            </a:pPr>
            <a:r>
              <a:rPr lang="en-US" sz="2800" dirty="0" smtClean="0">
                <a:latin typeface="Comic Sans MS" pitchFamily="66" charset="0"/>
              </a:rPr>
              <a:t>When you paraphrase, you’re basically reading the information and then summarizing the key pieces. </a:t>
            </a:r>
          </a:p>
          <a:p>
            <a:pPr marL="0" indent="0">
              <a:buNone/>
            </a:pPr>
            <a:endParaRPr lang="en-US" sz="2800" dirty="0">
              <a:latin typeface="Comic Sans MS" pitchFamily="66" charset="0"/>
            </a:endParaRPr>
          </a:p>
          <a:p>
            <a:pPr marL="0" indent="0">
              <a:buNone/>
            </a:pPr>
            <a:r>
              <a:rPr lang="en-US" sz="2400" dirty="0" smtClean="0">
                <a:latin typeface="Comic Sans MS" pitchFamily="66" charset="0"/>
                <a:hlinkClick r:id="rId2"/>
              </a:rPr>
              <a:t>http://www.brainpop.com/english/writing/paraphrasing/</a:t>
            </a:r>
            <a:endParaRPr lang="en-US" sz="2400" dirty="0" smtClean="0">
              <a:latin typeface="Comic Sans MS" pitchFamily="66" charset="0"/>
            </a:endParaRPr>
          </a:p>
          <a:p>
            <a:pPr marL="0" indent="0">
              <a:buNone/>
            </a:pPr>
            <a:endParaRPr lang="en-US" sz="2800" dirty="0" smtClean="0">
              <a:latin typeface="Comic Sans MS" pitchFamily="66" charset="0"/>
            </a:endParaRPr>
          </a:p>
        </p:txBody>
      </p:sp>
    </p:spTree>
    <p:extLst>
      <p:ext uri="{BB962C8B-B14F-4D97-AF65-F5344CB8AC3E}">
        <p14:creationId xmlns:p14="http://schemas.microsoft.com/office/powerpoint/2010/main" val="2424622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Notecard: Part 2</a:t>
            </a:r>
            <a:endParaRPr lang="en-US" dirty="0">
              <a:latin typeface="Comic Sans MS" pitchFamily="66"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04657" y="4191000"/>
            <a:ext cx="4116464" cy="2143992"/>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828800"/>
            <a:ext cx="4116464" cy="2143992"/>
          </a:xfrm>
          <a:prstGeom prst="rect">
            <a:avLst/>
          </a:prstGeom>
        </p:spPr>
      </p:pic>
      <p:sp>
        <p:nvSpPr>
          <p:cNvPr id="7" name="Oval 6"/>
          <p:cNvSpPr/>
          <p:nvPr/>
        </p:nvSpPr>
        <p:spPr>
          <a:xfrm>
            <a:off x="1219200" y="1828800"/>
            <a:ext cx="381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752600" y="2057400"/>
            <a:ext cx="6248400" cy="2133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56260" y="4042937"/>
            <a:ext cx="567721" cy="66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360061" y="4347869"/>
            <a:ext cx="3853542" cy="1754326"/>
          </a:xfrm>
          <a:prstGeom prst="rect">
            <a:avLst/>
          </a:prstGeom>
          <a:noFill/>
        </p:spPr>
        <p:txBody>
          <a:bodyPr wrap="square" rtlCol="0">
            <a:spAutoFit/>
          </a:bodyPr>
          <a:lstStyle/>
          <a:p>
            <a:r>
              <a:rPr lang="en-US" dirty="0" smtClean="0">
                <a:latin typeface="Comic Sans MS" pitchFamily="66" charset="0"/>
              </a:rPr>
              <a:t>Make sure that you document the Source where you got each piece of information directly on your Notecard. You must do this AS SOON AS YOU FIND A FACT THAT YOU PLAN TO USE!</a:t>
            </a:r>
            <a:endParaRPr lang="en-US" dirty="0">
              <a:latin typeface="Comic Sans MS" pitchFamily="66" charset="0"/>
            </a:endParaRPr>
          </a:p>
        </p:txBody>
      </p:sp>
      <p:sp>
        <p:nvSpPr>
          <p:cNvPr id="14" name="TextBox 13"/>
          <p:cNvSpPr txBox="1"/>
          <p:nvPr/>
        </p:nvSpPr>
        <p:spPr>
          <a:xfrm>
            <a:off x="4778793" y="1339913"/>
            <a:ext cx="3594781" cy="1815882"/>
          </a:xfrm>
          <a:prstGeom prst="rect">
            <a:avLst/>
          </a:prstGeom>
          <a:noFill/>
        </p:spPr>
        <p:txBody>
          <a:bodyPr wrap="square" rtlCol="0">
            <a:spAutoFit/>
          </a:bodyPr>
          <a:lstStyle/>
          <a:p>
            <a:r>
              <a:rPr lang="en-US" sz="1600" dirty="0" smtClean="0">
                <a:latin typeface="Comic Sans MS" pitchFamily="66" charset="0"/>
              </a:rPr>
              <a:t>*Each Source Card should have a different number, but several Notecards may have the same Source Card number. This is because you might take many different pieces of information from the same source.</a:t>
            </a:r>
            <a:endParaRPr lang="en-US" sz="1600" dirty="0">
              <a:latin typeface="Comic Sans MS" pitchFamily="66" charset="0"/>
            </a:endParaRPr>
          </a:p>
        </p:txBody>
      </p:sp>
    </p:spTree>
    <p:extLst>
      <p:ext uri="{BB962C8B-B14F-4D97-AF65-F5344CB8AC3E}">
        <p14:creationId xmlns:p14="http://schemas.microsoft.com/office/powerpoint/2010/main" val="3466708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Notecard: Part 3</a:t>
            </a:r>
            <a:endParaRPr lang="en-US" dirty="0">
              <a:latin typeface="Comic Sans MS" pitchFamily="66"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286" y="1518557"/>
            <a:ext cx="4015104" cy="4454652"/>
          </a:xfrm>
          <a:prstGeom prst="rect">
            <a:avLst/>
          </a:prstGeom>
        </p:spPr>
      </p:pic>
      <p:sp>
        <p:nvSpPr>
          <p:cNvPr id="6" name="Oval 5"/>
          <p:cNvSpPr/>
          <p:nvPr/>
        </p:nvSpPr>
        <p:spPr>
          <a:xfrm>
            <a:off x="762000" y="2895600"/>
            <a:ext cx="1143000" cy="381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1981200" y="1752600"/>
            <a:ext cx="25146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48200" y="4419600"/>
            <a:ext cx="4114800" cy="1384995"/>
          </a:xfrm>
          <a:prstGeom prst="rect">
            <a:avLst/>
          </a:prstGeom>
          <a:noFill/>
        </p:spPr>
        <p:txBody>
          <a:bodyPr wrap="square" rtlCol="0">
            <a:spAutoFit/>
          </a:bodyPr>
          <a:lstStyle/>
          <a:p>
            <a:r>
              <a:rPr lang="en-US" sz="1400" dirty="0" smtClean="0">
                <a:latin typeface="Comic Sans MS" pitchFamily="66" charset="0"/>
              </a:rPr>
              <a:t>You should choose a different color for each section in your outline. Then, you should match the color of the index card to the color from your outline. </a:t>
            </a:r>
          </a:p>
          <a:p>
            <a:endParaRPr lang="en-US" sz="1400" dirty="0">
              <a:latin typeface="Comic Sans MS" pitchFamily="66" charset="0"/>
            </a:endParaRPr>
          </a:p>
          <a:p>
            <a:r>
              <a:rPr lang="en-US" sz="1400" dirty="0" smtClean="0">
                <a:latin typeface="Comic Sans MS" pitchFamily="66" charset="0"/>
              </a:rPr>
              <a:t>This will make writing your paper a lot easier!</a:t>
            </a:r>
            <a:endParaRPr lang="en-US" sz="1400" dirty="0">
              <a:latin typeface="Comic Sans MS" pitchFamily="66"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200" y="1518557"/>
            <a:ext cx="4116464" cy="2143992"/>
          </a:xfrm>
          <a:prstGeom prst="rect">
            <a:avLst/>
          </a:prstGeom>
        </p:spPr>
      </p:pic>
      <p:sp>
        <p:nvSpPr>
          <p:cNvPr id="13" name="Left Brace 12"/>
          <p:cNvSpPr/>
          <p:nvPr/>
        </p:nvSpPr>
        <p:spPr>
          <a:xfrm rot="16200000">
            <a:off x="6312189" y="2730790"/>
            <a:ext cx="558221" cy="25146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Connector 14"/>
          <p:cNvCxnSpPr/>
          <p:nvPr/>
        </p:nvCxnSpPr>
        <p:spPr>
          <a:xfrm>
            <a:off x="1752600" y="3276600"/>
            <a:ext cx="2895600" cy="1143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648200" y="3505200"/>
            <a:ext cx="152400" cy="91440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178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596</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How to Organize a Research Paper using Notecards</vt:lpstr>
      <vt:lpstr>MLA Research Outline</vt:lpstr>
      <vt:lpstr>How do I organize my research?</vt:lpstr>
      <vt:lpstr>What are source cards?</vt:lpstr>
      <vt:lpstr>What should my notecards look like?</vt:lpstr>
      <vt:lpstr>Notecard: Part 1</vt:lpstr>
      <vt:lpstr>How do I paraphrase?</vt:lpstr>
      <vt:lpstr>Notecard: Part 2</vt:lpstr>
      <vt:lpstr>Notecard: Part 3</vt:lpstr>
      <vt:lpstr>What should my finished notecard look like?</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Organize a Research Paper using Notecards</dc:title>
  <dc:creator>Windows User</dc:creator>
  <cp:lastModifiedBy>Khandice Darrell</cp:lastModifiedBy>
  <cp:revision>12</cp:revision>
  <cp:lastPrinted>2013-04-24T11:18:12Z</cp:lastPrinted>
  <dcterms:created xsi:type="dcterms:W3CDTF">2013-04-23T14:58:55Z</dcterms:created>
  <dcterms:modified xsi:type="dcterms:W3CDTF">2016-03-21T12:23:50Z</dcterms:modified>
</cp:coreProperties>
</file>